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30"/>
  </p:notesMasterIdLst>
  <p:sldIdLst>
    <p:sldId id="256" r:id="rId2"/>
    <p:sldId id="564" r:id="rId3"/>
    <p:sldId id="582" r:id="rId4"/>
    <p:sldId id="466" r:id="rId5"/>
    <p:sldId id="565" r:id="rId6"/>
    <p:sldId id="591" r:id="rId7"/>
    <p:sldId id="593" r:id="rId8"/>
    <p:sldId id="592" r:id="rId9"/>
    <p:sldId id="581" r:id="rId10"/>
    <p:sldId id="540" r:id="rId11"/>
    <p:sldId id="532" r:id="rId12"/>
    <p:sldId id="513" r:id="rId13"/>
    <p:sldId id="583" r:id="rId14"/>
    <p:sldId id="584" r:id="rId15"/>
    <p:sldId id="578" r:id="rId16"/>
    <p:sldId id="598" r:id="rId17"/>
    <p:sldId id="520" r:id="rId18"/>
    <p:sldId id="589" r:id="rId19"/>
    <p:sldId id="504" r:id="rId20"/>
    <p:sldId id="596" r:id="rId21"/>
    <p:sldId id="597" r:id="rId22"/>
    <p:sldId id="595" r:id="rId23"/>
    <p:sldId id="508" r:id="rId24"/>
    <p:sldId id="568" r:id="rId25"/>
    <p:sldId id="569" r:id="rId26"/>
    <p:sldId id="570" r:id="rId27"/>
    <p:sldId id="575" r:id="rId28"/>
    <p:sldId id="523" r:id="rId29"/>
  </p:sldIdLst>
  <p:sldSz cx="12192000" cy="68580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6B497E-FB4C-42DE-BB2B-EBBF03503A44}" v="7" dt="2022-05-12T14:32:34.3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3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egje Hamelynck" userId="0c1af92a82ea22c1" providerId="LiveId" clId="{586B497E-FB4C-42DE-BB2B-EBBF03503A44}"/>
    <pc:docChg chg="delSld modSld sldOrd">
      <pc:chgData name="Bregje Hamelynck" userId="0c1af92a82ea22c1" providerId="LiveId" clId="{586B497E-FB4C-42DE-BB2B-EBBF03503A44}" dt="2022-05-12T14:32:34.344" v="49" actId="20577"/>
      <pc:docMkLst>
        <pc:docMk/>
      </pc:docMkLst>
      <pc:sldChg chg="del">
        <pc:chgData name="Bregje Hamelynck" userId="0c1af92a82ea22c1" providerId="LiveId" clId="{586B497E-FB4C-42DE-BB2B-EBBF03503A44}" dt="2022-05-12T14:29:11.009" v="8" actId="47"/>
        <pc:sldMkLst>
          <pc:docMk/>
          <pc:sldMk cId="316778152" sldId="485"/>
        </pc:sldMkLst>
      </pc:sldChg>
      <pc:sldChg chg="del ord">
        <pc:chgData name="Bregje Hamelynck" userId="0c1af92a82ea22c1" providerId="LiveId" clId="{586B497E-FB4C-42DE-BB2B-EBBF03503A44}" dt="2022-05-12T14:30:03.677" v="13" actId="2696"/>
        <pc:sldMkLst>
          <pc:docMk/>
          <pc:sldMk cId="418846399" sldId="504"/>
        </pc:sldMkLst>
      </pc:sldChg>
      <pc:sldChg chg="del">
        <pc:chgData name="Bregje Hamelynck" userId="0c1af92a82ea22c1" providerId="LiveId" clId="{586B497E-FB4C-42DE-BB2B-EBBF03503A44}" dt="2022-05-12T14:28:29.995" v="0" actId="47"/>
        <pc:sldMkLst>
          <pc:docMk/>
          <pc:sldMk cId="1441022103" sldId="514"/>
        </pc:sldMkLst>
      </pc:sldChg>
      <pc:sldChg chg="del">
        <pc:chgData name="Bregje Hamelynck" userId="0c1af92a82ea22c1" providerId="LiveId" clId="{586B497E-FB4C-42DE-BB2B-EBBF03503A44}" dt="2022-05-12T14:28:33.566" v="1" actId="47"/>
        <pc:sldMkLst>
          <pc:docMk/>
          <pc:sldMk cId="4080929750" sldId="516"/>
        </pc:sldMkLst>
      </pc:sldChg>
      <pc:sldChg chg="del">
        <pc:chgData name="Bregje Hamelynck" userId="0c1af92a82ea22c1" providerId="LiveId" clId="{586B497E-FB4C-42DE-BB2B-EBBF03503A44}" dt="2022-05-12T14:29:01.961" v="4" actId="47"/>
        <pc:sldMkLst>
          <pc:docMk/>
          <pc:sldMk cId="112504606" sldId="517"/>
        </pc:sldMkLst>
      </pc:sldChg>
      <pc:sldChg chg="del">
        <pc:chgData name="Bregje Hamelynck" userId="0c1af92a82ea22c1" providerId="LiveId" clId="{586B497E-FB4C-42DE-BB2B-EBBF03503A44}" dt="2022-05-12T14:29:02.640" v="5" actId="47"/>
        <pc:sldMkLst>
          <pc:docMk/>
          <pc:sldMk cId="3010156697" sldId="518"/>
        </pc:sldMkLst>
      </pc:sldChg>
      <pc:sldChg chg="del">
        <pc:chgData name="Bregje Hamelynck" userId="0c1af92a82ea22c1" providerId="LiveId" clId="{586B497E-FB4C-42DE-BB2B-EBBF03503A44}" dt="2022-05-12T14:29:03.793" v="6" actId="47"/>
        <pc:sldMkLst>
          <pc:docMk/>
          <pc:sldMk cId="1389974175" sldId="519"/>
        </pc:sldMkLst>
      </pc:sldChg>
      <pc:sldChg chg="del">
        <pc:chgData name="Bregje Hamelynck" userId="0c1af92a82ea22c1" providerId="LiveId" clId="{586B497E-FB4C-42DE-BB2B-EBBF03503A44}" dt="2022-05-12T14:29:13.620" v="9" actId="47"/>
        <pc:sldMkLst>
          <pc:docMk/>
          <pc:sldMk cId="2919396293" sldId="524"/>
        </pc:sldMkLst>
      </pc:sldChg>
      <pc:sldChg chg="del">
        <pc:chgData name="Bregje Hamelynck" userId="0c1af92a82ea22c1" providerId="LiveId" clId="{586B497E-FB4C-42DE-BB2B-EBBF03503A44}" dt="2022-05-12T14:29:14.402" v="10" actId="47"/>
        <pc:sldMkLst>
          <pc:docMk/>
          <pc:sldMk cId="1640988500" sldId="525"/>
        </pc:sldMkLst>
      </pc:sldChg>
      <pc:sldChg chg="del">
        <pc:chgData name="Bregje Hamelynck" userId="0c1af92a82ea22c1" providerId="LiveId" clId="{586B497E-FB4C-42DE-BB2B-EBBF03503A44}" dt="2022-05-12T14:28:35.034" v="2" actId="47"/>
        <pc:sldMkLst>
          <pc:docMk/>
          <pc:sldMk cId="3443253251" sldId="528"/>
        </pc:sldMkLst>
      </pc:sldChg>
      <pc:sldChg chg="del">
        <pc:chgData name="Bregje Hamelynck" userId="0c1af92a82ea22c1" providerId="LiveId" clId="{586B497E-FB4C-42DE-BB2B-EBBF03503A44}" dt="2022-05-12T14:31:01.223" v="15" actId="47"/>
        <pc:sldMkLst>
          <pc:docMk/>
          <pc:sldMk cId="1338637987" sldId="571"/>
        </pc:sldMkLst>
      </pc:sldChg>
      <pc:sldChg chg="modSp mod">
        <pc:chgData name="Bregje Hamelynck" userId="0c1af92a82ea22c1" providerId="LiveId" clId="{586B497E-FB4C-42DE-BB2B-EBBF03503A44}" dt="2022-05-12T14:32:34.344" v="49" actId="20577"/>
        <pc:sldMkLst>
          <pc:docMk/>
          <pc:sldMk cId="3959143877" sldId="575"/>
        </pc:sldMkLst>
        <pc:spChg chg="mod">
          <ac:chgData name="Bregje Hamelynck" userId="0c1af92a82ea22c1" providerId="LiveId" clId="{586B497E-FB4C-42DE-BB2B-EBBF03503A44}" dt="2022-05-12T14:32:34.344" v="49" actId="20577"/>
          <ac:spMkLst>
            <pc:docMk/>
            <pc:sldMk cId="3959143877" sldId="575"/>
            <ac:spMk id="3" creationId="{771F7C4E-94CD-43AD-BA00-4FCFF47562A1}"/>
          </ac:spMkLst>
        </pc:spChg>
      </pc:sldChg>
      <pc:sldChg chg="del">
        <pc:chgData name="Bregje Hamelynck" userId="0c1af92a82ea22c1" providerId="LiveId" clId="{586B497E-FB4C-42DE-BB2B-EBBF03503A44}" dt="2022-05-12T14:29:05.613" v="7" actId="47"/>
        <pc:sldMkLst>
          <pc:docMk/>
          <pc:sldMk cId="1787047664" sldId="576"/>
        </pc:sldMkLst>
      </pc:sldChg>
      <pc:sldChg chg="del">
        <pc:chgData name="Bregje Hamelynck" userId="0c1af92a82ea22c1" providerId="LiveId" clId="{586B497E-FB4C-42DE-BB2B-EBBF03503A44}" dt="2022-05-12T14:31:00.167" v="14" actId="47"/>
        <pc:sldMkLst>
          <pc:docMk/>
          <pc:sldMk cId="2357548300" sldId="577"/>
        </pc:sldMkLst>
      </pc:sldChg>
      <pc:sldChg chg="del">
        <pc:chgData name="Bregje Hamelynck" userId="0c1af92a82ea22c1" providerId="LiveId" clId="{586B497E-FB4C-42DE-BB2B-EBBF03503A44}" dt="2022-05-12T14:31:24.530" v="18" actId="2696"/>
        <pc:sldMkLst>
          <pc:docMk/>
          <pc:sldMk cId="3263881947" sldId="578"/>
        </pc:sldMkLst>
      </pc:sldChg>
      <pc:sldChg chg="del">
        <pc:chgData name="Bregje Hamelynck" userId="0c1af92a82ea22c1" providerId="LiveId" clId="{586B497E-FB4C-42DE-BB2B-EBBF03503A44}" dt="2022-05-12T14:32:00.780" v="19" actId="47"/>
        <pc:sldMkLst>
          <pc:docMk/>
          <pc:sldMk cId="3154727621" sldId="580"/>
        </pc:sldMkLst>
      </pc:sldChg>
      <pc:sldChg chg="del">
        <pc:chgData name="Bregje Hamelynck" userId="0c1af92a82ea22c1" providerId="LiveId" clId="{586B497E-FB4C-42DE-BB2B-EBBF03503A44}" dt="2022-05-12T14:31:07.816" v="17" actId="47"/>
        <pc:sldMkLst>
          <pc:docMk/>
          <pc:sldMk cId="2986217487" sldId="585"/>
        </pc:sldMkLst>
      </pc:sldChg>
      <pc:sldChg chg="del">
        <pc:chgData name="Bregje Hamelynck" userId="0c1af92a82ea22c1" providerId="LiveId" clId="{586B497E-FB4C-42DE-BB2B-EBBF03503A44}" dt="2022-05-12T14:31:04.661" v="16" actId="47"/>
        <pc:sldMkLst>
          <pc:docMk/>
          <pc:sldMk cId="795560879" sldId="586"/>
        </pc:sldMkLst>
      </pc:sldChg>
      <pc:sldChg chg="del">
        <pc:chgData name="Bregje Hamelynck" userId="0c1af92a82ea22c1" providerId="LiveId" clId="{586B497E-FB4C-42DE-BB2B-EBBF03503A44}" dt="2022-05-12T14:29:00.777" v="3" actId="47"/>
        <pc:sldMkLst>
          <pc:docMk/>
          <pc:sldMk cId="266305516" sldId="587"/>
        </pc:sldMkLst>
      </pc:sldChg>
      <pc:sldChg chg="del">
        <pc:chgData name="Bregje Hamelynck" userId="0c1af92a82ea22c1" providerId="LiveId" clId="{586B497E-FB4C-42DE-BB2B-EBBF03503A44}" dt="2022-05-12T14:32:08.679" v="21" actId="47"/>
        <pc:sldMkLst>
          <pc:docMk/>
          <pc:sldMk cId="2703239856" sldId="588"/>
        </pc:sldMkLst>
      </pc:sldChg>
      <pc:sldChg chg="del">
        <pc:chgData name="Bregje Hamelynck" userId="0c1af92a82ea22c1" providerId="LiveId" clId="{586B497E-FB4C-42DE-BB2B-EBBF03503A44}" dt="2022-05-12T14:32:01.726" v="20" actId="47"/>
        <pc:sldMkLst>
          <pc:docMk/>
          <pc:sldMk cId="1005448135" sldId="59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9ABFA03-7DE1-4912-9E31-51F5CF0EA2B4}" type="datetimeFigureOut">
              <a:rPr lang="nl-NL" smtClean="0"/>
              <a:t>12-5-2022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378F351-ABEF-483C-BE1B-BF9DF428EF8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9749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5/12/2022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5/12/2022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voedselwerkplaats.nl/" TargetMode="External"/><Relationship Id="rId2" Type="http://schemas.openxmlformats.org/officeDocument/2006/relationships/hyperlink" Target="mailto:info@devoedselwerkplaats.n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Rectangle 129">
            <a:extLst>
              <a:ext uri="{FF2B5EF4-FFF2-40B4-BE49-F238E27FC236}">
                <a16:creationId xmlns:a16="http://schemas.microsoft.com/office/drawing/2014/main" id="{DB48365C-39E4-41C6-B96C-26408CCF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86C03931-92CB-4E6A-822B-50DE06211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562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45D924A8-0CBC-4398-8B74-63D26D33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9397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135">
            <a:extLst>
              <a:ext uri="{FF2B5EF4-FFF2-40B4-BE49-F238E27FC236}">
                <a16:creationId xmlns:a16="http://schemas.microsoft.com/office/drawing/2014/main" id="{25217770-871E-441F-AD70-16C1E0D5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9106" y="2255473"/>
            <a:ext cx="6019601" cy="3187208"/>
          </a:xfrm>
        </p:spPr>
        <p:txBody>
          <a:bodyPr>
            <a:normAutofit/>
          </a:bodyPr>
          <a:lstStyle/>
          <a:p>
            <a:r>
              <a:rPr lang="nl-NL" sz="3400" dirty="0"/>
              <a:t>De voedselwerkplaats</a:t>
            </a:r>
            <a:br>
              <a:rPr lang="nl-NL" sz="3400" dirty="0"/>
            </a:br>
            <a:br>
              <a:rPr lang="nl-NL" sz="3400" dirty="0"/>
            </a:br>
            <a:br>
              <a:rPr lang="nl-NL" sz="3400" dirty="0"/>
            </a:br>
            <a:r>
              <a:rPr lang="nl-NL" sz="3400" dirty="0"/>
              <a:t>Doarpswurk</a:t>
            </a:r>
            <a:br>
              <a:rPr lang="nl-NL" sz="3400" dirty="0"/>
            </a:br>
            <a:endParaRPr lang="nl-NL" sz="3400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A31D9BD-07E7-4FED-9A0B-DD9B6EC49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0" y="728472"/>
            <a:ext cx="3443878" cy="254050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D14ADC8-89A3-49A7-8C25-AE2C18B14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8765" y="1486433"/>
            <a:ext cx="3035808" cy="1024585"/>
          </a:xfrm>
          <a:prstGeom prst="rect">
            <a:avLst/>
          </a:prstGeom>
        </p:spPr>
      </p:pic>
      <p:sp>
        <p:nvSpPr>
          <p:cNvPr id="140" name="Rectangle 139">
            <a:extLst>
              <a:ext uri="{FF2B5EF4-FFF2-40B4-BE49-F238E27FC236}">
                <a16:creationId xmlns:a16="http://schemas.microsoft.com/office/drawing/2014/main" id="{83F450D6-4ADD-4996-A79D-C5304C2F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1" y="3589019"/>
            <a:ext cx="3443878" cy="2542032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fbeelding 5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01FAE919-E469-4B20-B4FE-0B9C802543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766" y="4507123"/>
            <a:ext cx="3035808" cy="7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549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FED537-3AF1-4C36-9904-77B6A54D2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3F6FE05-21CD-4628-81FD-3A9C6312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600" b="1" cap="all" dirty="0" err="1">
                <a:solidFill>
                  <a:srgbClr val="FFFFFF"/>
                </a:solidFill>
              </a:rPr>
              <a:t>een</a:t>
            </a:r>
            <a:r>
              <a:rPr lang="en-US" sz="4600" b="1" cap="all" dirty="0">
                <a:solidFill>
                  <a:srgbClr val="FFFFFF"/>
                </a:solidFill>
              </a:rPr>
              <a:t> </a:t>
            </a:r>
            <a:r>
              <a:rPr lang="en-US" sz="4600" b="1" cap="all" dirty="0" err="1">
                <a:solidFill>
                  <a:srgbClr val="FFFFFF"/>
                </a:solidFill>
              </a:rPr>
              <a:t>voedselgemeenschap</a:t>
            </a:r>
            <a:endParaRPr lang="en-US" sz="4600" b="1" cap="all" dirty="0">
              <a:solidFill>
                <a:srgbClr val="FFFFFF"/>
              </a:solidFill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0E1EC90-F418-49BF-A376-F56C57AF52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508" r="1" b="27610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418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ctangle 91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80AC03-F78C-43CE-AE07-764F74BC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4236" y="857675"/>
            <a:ext cx="3284268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br>
              <a:rPr lang="en-US" sz="3400" b="1" cap="all" dirty="0">
                <a:solidFill>
                  <a:srgbClr val="FFFFFF"/>
                </a:solidFill>
              </a:rPr>
            </a:br>
            <a:br>
              <a:rPr lang="en-US" sz="3400" b="1" cap="all" dirty="0">
                <a:solidFill>
                  <a:srgbClr val="FFFFFF"/>
                </a:solidFill>
              </a:rPr>
            </a:br>
            <a:r>
              <a:rPr lang="en-US" sz="3400" b="1" cap="all" dirty="0" err="1">
                <a:solidFill>
                  <a:srgbClr val="FFFFFF"/>
                </a:solidFill>
              </a:rPr>
              <a:t>enquête</a:t>
            </a:r>
            <a:br>
              <a:rPr lang="en-US" sz="3400" b="1" cap="all" dirty="0">
                <a:solidFill>
                  <a:srgbClr val="FFFFFF"/>
                </a:solidFill>
              </a:rPr>
            </a:br>
            <a:r>
              <a:rPr lang="en-US" sz="3400" b="1" cap="all" dirty="0" err="1">
                <a:solidFill>
                  <a:srgbClr val="FFFFFF"/>
                </a:solidFill>
              </a:rPr>
              <a:t>voedselquiz</a:t>
            </a:r>
            <a:br>
              <a:rPr lang="en-US" sz="3400" b="1" cap="all" dirty="0">
                <a:solidFill>
                  <a:srgbClr val="FFFFFF"/>
                </a:solidFill>
              </a:rPr>
            </a:br>
            <a:r>
              <a:rPr lang="en-US" sz="3400" b="1" cap="all" dirty="0" err="1">
                <a:solidFill>
                  <a:srgbClr val="FFFFFF"/>
                </a:solidFill>
              </a:rPr>
              <a:t>Kookclub</a:t>
            </a:r>
            <a:br>
              <a:rPr lang="en-US" sz="3400" b="1" cap="all" dirty="0">
                <a:solidFill>
                  <a:srgbClr val="FFFFFF"/>
                </a:solidFill>
              </a:rPr>
            </a:br>
            <a:r>
              <a:rPr lang="en-US" sz="3400" b="1" cap="all" dirty="0" err="1">
                <a:solidFill>
                  <a:srgbClr val="FFFFFF"/>
                </a:solidFill>
              </a:rPr>
              <a:t>recepten</a:t>
            </a:r>
            <a:r>
              <a:rPr lang="en-US" sz="3400" b="1" cap="all" dirty="0">
                <a:solidFill>
                  <a:srgbClr val="FFFFFF"/>
                </a:solidFill>
              </a:rPr>
              <a:t> app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0451069-A0E7-48D2-A82D-8650CCCD4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4" y="1289387"/>
            <a:ext cx="6045576" cy="427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08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Rectangle 94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Rectangle 100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Rectangle 106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880AC03-F78C-43CE-AE07-764F74BC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 dirty="0" err="1">
                <a:solidFill>
                  <a:srgbClr val="FFFFFF"/>
                </a:solidFill>
              </a:rPr>
              <a:t>Handleiding</a:t>
            </a:r>
            <a:r>
              <a:rPr lang="en-US" sz="3000" b="1" cap="all" dirty="0">
                <a:solidFill>
                  <a:srgbClr val="FFFFFF"/>
                </a:solidFill>
              </a:rPr>
              <a:t> voor </a:t>
            </a:r>
            <a:r>
              <a:rPr lang="en-US" sz="3000" b="1" cap="all" dirty="0" err="1">
                <a:solidFill>
                  <a:srgbClr val="FFFFFF"/>
                </a:solidFill>
              </a:rPr>
              <a:t>een</a:t>
            </a:r>
            <a:r>
              <a:rPr lang="en-US" sz="3000" b="1" cap="all" dirty="0">
                <a:solidFill>
                  <a:srgbClr val="FFFFFF"/>
                </a:solidFill>
              </a:rPr>
              <a:t> </a:t>
            </a:r>
            <a:r>
              <a:rPr lang="en-US" sz="3000" b="1" cap="all" dirty="0" err="1">
                <a:solidFill>
                  <a:srgbClr val="FFFFFF"/>
                </a:solidFill>
              </a:rPr>
              <a:t>dorpendiner</a:t>
            </a:r>
            <a:endParaRPr lang="en-US" sz="3000" b="1" cap="all" dirty="0">
              <a:solidFill>
                <a:srgbClr val="FFFFFF"/>
              </a:solidFill>
            </a:endParaRPr>
          </a:p>
        </p:txBody>
      </p:sp>
      <p:pic>
        <p:nvPicPr>
          <p:cNvPr id="7" name="Tijdelijke aanduiding voor inhoud 6" descr="Afbeelding met gras, boom, veld, buiten&#10;&#10;Automatisch gegenereerde beschrijving">
            <a:extLst>
              <a:ext uri="{FF2B5EF4-FFF2-40B4-BE49-F238E27FC236}">
                <a16:creationId xmlns:a16="http://schemas.microsoft.com/office/drawing/2014/main" id="{F0784B7E-D982-433F-A4EC-9907F94AD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2064" y="1410299"/>
            <a:ext cx="6045576" cy="403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6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759208-E065-46FB-AEC6-2ED597AD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46" y="2465476"/>
            <a:ext cx="5251449" cy="17723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F6C65798-7FBF-4187-9978-DDFF069FA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4497" y="1156447"/>
            <a:ext cx="4929375" cy="435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9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DE4B30-5B29-400C-BE2D-7B09F793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52" y="283928"/>
            <a:ext cx="8947323" cy="633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425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20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Rectangle 126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6B7BA6A-2258-4175-90E8-5D14FABDB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>
                <a:solidFill>
                  <a:srgbClr val="FFFFFF"/>
                </a:solidFill>
              </a:rPr>
              <a:t>Local food works</a:t>
            </a:r>
          </a:p>
        </p:txBody>
      </p:sp>
      <p:pic>
        <p:nvPicPr>
          <p:cNvPr id="1027" name="898A8C03-0E3C-4D33-BA7F-B43F81E4A801">
            <a:extLst>
              <a:ext uri="{FF2B5EF4-FFF2-40B4-BE49-F238E27FC236}">
                <a16:creationId xmlns:a16="http://schemas.microsoft.com/office/drawing/2014/main" id="{3D2E4A32-7DA1-4CB5-9CD8-840687A73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8" r="-271" b="14404"/>
          <a:stretch/>
        </p:blipFill>
        <p:spPr bwMode="auto">
          <a:xfrm>
            <a:off x="932521" y="558816"/>
            <a:ext cx="5851108" cy="5754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250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5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29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31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35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37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2797F3-9DE9-48ED-988B-C52CA586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6700" y="2185690"/>
            <a:ext cx="3985300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 dirty="0">
                <a:solidFill>
                  <a:srgbClr val="FFFFFF"/>
                </a:solidFill>
              </a:rPr>
              <a:t>Project </a:t>
            </a:r>
            <a:r>
              <a:rPr lang="en-US" sz="3000" b="1" cap="all" dirty="0" err="1">
                <a:solidFill>
                  <a:srgbClr val="FFFFFF"/>
                </a:solidFill>
              </a:rPr>
              <a:t>Dorpswinkel</a:t>
            </a:r>
            <a:r>
              <a:rPr lang="en-US" sz="3000" b="1" cap="all" dirty="0">
                <a:solidFill>
                  <a:srgbClr val="FFFFFF"/>
                </a:solidFill>
              </a:rPr>
              <a:t> 2.0</a:t>
            </a:r>
            <a:br>
              <a:rPr lang="en-US" sz="3000" b="1" cap="all" dirty="0">
                <a:solidFill>
                  <a:srgbClr val="FFFFFF"/>
                </a:solidFill>
              </a:rPr>
            </a:b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>
                <a:solidFill>
                  <a:srgbClr val="FFFFFF"/>
                </a:solidFill>
              </a:rPr>
              <a:t>Mede </a:t>
            </a:r>
            <a:r>
              <a:rPr lang="en-US" sz="3000" b="1" cap="all" dirty="0" err="1">
                <a:solidFill>
                  <a:srgbClr val="FFFFFF"/>
                </a:solidFill>
              </a:rPr>
              <a:t>mogelijk</a:t>
            </a:r>
            <a:r>
              <a:rPr lang="en-US" sz="3000" b="1" cap="all" dirty="0">
                <a:solidFill>
                  <a:srgbClr val="FFFFFF"/>
                </a:solidFill>
              </a:rPr>
              <a:t> </a:t>
            </a:r>
            <a:r>
              <a:rPr lang="en-US" sz="3000" b="1" cap="all" dirty="0" err="1">
                <a:solidFill>
                  <a:srgbClr val="FFFFFF"/>
                </a:solidFill>
              </a:rPr>
              <a:t>gemaakt</a:t>
            </a:r>
            <a:r>
              <a:rPr lang="en-US" sz="3000" b="1" cap="all" dirty="0">
                <a:solidFill>
                  <a:srgbClr val="FFFFFF"/>
                </a:solidFill>
              </a:rPr>
              <a:t> door:</a:t>
            </a:r>
            <a:br>
              <a:rPr lang="en-US" sz="3000" b="1" cap="all" dirty="0">
                <a:solidFill>
                  <a:srgbClr val="FFFFFF"/>
                </a:solidFill>
              </a:rPr>
            </a:b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>
                <a:solidFill>
                  <a:srgbClr val="FFFFFF"/>
                </a:solidFill>
              </a:rPr>
              <a:t>Leader </a:t>
            </a:r>
            <a:r>
              <a:rPr lang="en-US" sz="3000" b="1" cap="all" dirty="0" err="1">
                <a:solidFill>
                  <a:srgbClr val="FFFFFF"/>
                </a:solidFill>
              </a:rPr>
              <a:t>nw</a:t>
            </a:r>
            <a:r>
              <a:rPr lang="en-US" sz="3000" b="1" cap="all" dirty="0">
                <a:solidFill>
                  <a:srgbClr val="FFFFFF"/>
                </a:solidFill>
              </a:rPr>
              <a:t> </a:t>
            </a:r>
            <a:r>
              <a:rPr lang="en-US" sz="3000" b="1" cap="all" dirty="0" err="1">
                <a:solidFill>
                  <a:srgbClr val="FFFFFF"/>
                </a:solidFill>
              </a:rPr>
              <a:t>friesland</a:t>
            </a:r>
            <a:br>
              <a:rPr lang="en-US" sz="3000" b="1" cap="all" dirty="0">
                <a:solidFill>
                  <a:srgbClr val="FFFFFF"/>
                </a:solidFill>
              </a:rPr>
            </a:br>
            <a:r>
              <a:rPr lang="en-US" sz="3000" b="1" cap="all" dirty="0" err="1">
                <a:solidFill>
                  <a:srgbClr val="FFFFFF"/>
                </a:solidFill>
              </a:rPr>
              <a:t>stichting</a:t>
            </a:r>
            <a:r>
              <a:rPr lang="en-US" sz="3000" b="1" cap="all" dirty="0">
                <a:solidFill>
                  <a:srgbClr val="FFFFFF"/>
                </a:solidFill>
              </a:rPr>
              <a:t> </a:t>
            </a:r>
            <a:r>
              <a:rPr lang="en-US" sz="3000" b="1" cap="all" dirty="0" err="1">
                <a:solidFill>
                  <a:srgbClr val="FFFFFF"/>
                </a:solidFill>
              </a:rPr>
              <a:t>doen</a:t>
            </a:r>
            <a:endParaRPr lang="en-US" sz="3000" b="1" cap="all" dirty="0">
              <a:solidFill>
                <a:srgbClr val="FFFFFF"/>
              </a:solidFill>
            </a:endParaRPr>
          </a:p>
        </p:txBody>
      </p:sp>
      <p:pic>
        <p:nvPicPr>
          <p:cNvPr id="4" name="Afbeelding 3" descr="Afbeelding met schermafbeelding, voedsel&#10;&#10;Automatisch gegenereerde beschrijving">
            <a:extLst>
              <a:ext uri="{FF2B5EF4-FFF2-40B4-BE49-F238E27FC236}">
                <a16:creationId xmlns:a16="http://schemas.microsoft.com/office/drawing/2014/main" id="{8A18B189-1E91-4ECB-93D0-9D0496E51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921" y="1666875"/>
            <a:ext cx="7155836" cy="3524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42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7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4" name="Rectangle 29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31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33">
            <a:extLst>
              <a:ext uri="{FF2B5EF4-FFF2-40B4-BE49-F238E27FC236}">
                <a16:creationId xmlns:a16="http://schemas.microsoft.com/office/drawing/2014/main" id="{24AF37F0-1E8F-443E-AA28-4BC63482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1" name="Rectangle 35">
            <a:extLst>
              <a:ext uri="{FF2B5EF4-FFF2-40B4-BE49-F238E27FC236}">
                <a16:creationId xmlns:a16="http://schemas.microsoft.com/office/drawing/2014/main" id="{3DBE9D54-6250-40F2-A23A-F9CEBF5F91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Straight Connector 37">
            <a:extLst>
              <a:ext uri="{FF2B5EF4-FFF2-40B4-BE49-F238E27FC236}">
                <a16:creationId xmlns:a16="http://schemas.microsoft.com/office/drawing/2014/main" id="{E46E6328-0D82-4747-8B39-60373321BB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5896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09980" y="4206240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100" b="1" cap="all"/>
              <a:t>Local Food Works</a:t>
            </a:r>
            <a:endParaRPr lang="en-US" sz="3100" b="1" cap="al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3A314BE-FF6B-43E0-B2F0-BA5D20FBC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263" y="430196"/>
            <a:ext cx="11379737" cy="605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45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DE4B30-5B29-400C-BE2D-7B09F793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52" y="283928"/>
            <a:ext cx="8947323" cy="633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71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5B5FA5-19AF-46C9-BEE5-FF4F509E2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C162E4B-773B-41AA-BD90-3EE2C721E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45FB5DD-2BD8-4EA4-896C-C34AB7BFC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83F6FE05-21CD-4628-81FD-3A9C6312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600" b="1" cap="all" dirty="0" err="1">
                <a:solidFill>
                  <a:srgbClr val="FFFFFF"/>
                </a:solidFill>
              </a:rPr>
              <a:t>Lokale</a:t>
            </a:r>
            <a:r>
              <a:rPr lang="en-US" sz="6600" b="1" cap="all" dirty="0">
                <a:solidFill>
                  <a:srgbClr val="FFFFFF"/>
                </a:solidFill>
              </a:rPr>
              <a:t> </a:t>
            </a:r>
            <a:r>
              <a:rPr lang="en-US" sz="6600" b="1" cap="all" dirty="0" err="1">
                <a:solidFill>
                  <a:srgbClr val="FFFFFF"/>
                </a:solidFill>
              </a:rPr>
              <a:t>Leveranciers</a:t>
            </a:r>
            <a:endParaRPr lang="en-US" sz="6600" b="1" cap="all" dirty="0">
              <a:solidFill>
                <a:srgbClr val="FFFFFF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18FEBC3-D934-4EF0-AF44-996F1EAC4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1"/>
            <a:ext cx="11722100" cy="3964584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Afbeelding 3" descr="Afbeelding met buiten, persoon, gras, dier&#10;&#10;Automatisch gegenereerde beschrijving">
            <a:extLst>
              <a:ext uri="{FF2B5EF4-FFF2-40B4-BE49-F238E27FC236}">
                <a16:creationId xmlns:a16="http://schemas.microsoft.com/office/drawing/2014/main" id="{3EE868C5-1951-4047-931F-EAC871D02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74" y="709930"/>
            <a:ext cx="3852056" cy="302386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93B407F-F140-4B4B-8BFB-AFF2D37E37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71" r="4879" b="4"/>
          <a:stretch/>
        </p:blipFill>
        <p:spPr>
          <a:xfrm rot="5400000">
            <a:off x="4515594" y="1043203"/>
            <a:ext cx="3047482" cy="237768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5B051AE-4D02-4B6A-A336-3759C807AB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295" r="3683" b="-1"/>
          <a:stretch/>
        </p:blipFill>
        <p:spPr>
          <a:xfrm>
            <a:off x="8418061" y="708306"/>
            <a:ext cx="2377682" cy="304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32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F28AFB8-83F2-4121-BA5B-4F8C77606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7141" y="1401435"/>
            <a:ext cx="5251449" cy="3938588"/>
          </a:xfrm>
          <a:prstGeom prst="rect">
            <a:avLst/>
          </a:prstGeom>
        </p:spPr>
      </p:pic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759208-E065-46FB-AEC6-2ED597ADB9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46" y="2465476"/>
            <a:ext cx="5251449" cy="177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18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A2582-DA09-4076-97A0-B32BC979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Lokale leveranciers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5FD5C9-5B9C-4FAF-BA77-FAA634651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9619"/>
            <a:ext cx="9872871" cy="4293833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nl-NL" sz="3200" dirty="0"/>
              <a:t> Groenten</a:t>
            </a:r>
          </a:p>
          <a:p>
            <a:pPr lvl="1"/>
            <a:r>
              <a:rPr lang="nl-NL" sz="3200" dirty="0"/>
              <a:t> Fruit</a:t>
            </a:r>
          </a:p>
          <a:p>
            <a:pPr lvl="1"/>
            <a:r>
              <a:rPr lang="nl-NL" sz="3200" dirty="0"/>
              <a:t> Brood</a:t>
            </a:r>
          </a:p>
          <a:p>
            <a:pPr lvl="1"/>
            <a:r>
              <a:rPr lang="nl-NL" sz="3200" dirty="0"/>
              <a:t> Eieren</a:t>
            </a:r>
          </a:p>
          <a:p>
            <a:pPr lvl="1"/>
            <a:r>
              <a:rPr lang="nl-NL" sz="3200" dirty="0"/>
              <a:t> Zuivel </a:t>
            </a:r>
          </a:p>
          <a:p>
            <a:pPr lvl="1"/>
            <a:r>
              <a:rPr lang="nl-NL" sz="3200" dirty="0"/>
              <a:t> Kaas</a:t>
            </a:r>
          </a:p>
          <a:p>
            <a:pPr lvl="1"/>
            <a:r>
              <a:rPr lang="nl-NL" sz="3200" dirty="0"/>
              <a:t> Vlees </a:t>
            </a:r>
          </a:p>
          <a:p>
            <a:pPr lvl="1"/>
            <a:r>
              <a:rPr lang="nl-NL" sz="3200" dirty="0"/>
              <a:t> Jam, Honing</a:t>
            </a:r>
          </a:p>
          <a:p>
            <a:pPr lvl="1"/>
            <a:r>
              <a:rPr lang="nl-NL" sz="3200" dirty="0"/>
              <a:t> Meel </a:t>
            </a:r>
          </a:p>
          <a:p>
            <a:pPr lvl="1"/>
            <a:r>
              <a:rPr lang="nl-NL" sz="3200" dirty="0"/>
              <a:t> Maaltijden</a:t>
            </a:r>
          </a:p>
          <a:p>
            <a:pPr lvl="1"/>
            <a:r>
              <a:rPr lang="nl-NL" sz="3200" dirty="0"/>
              <a:t> En…</a:t>
            </a:r>
          </a:p>
        </p:txBody>
      </p:sp>
      <p:pic>
        <p:nvPicPr>
          <p:cNvPr id="8" name="Afbeelding 7" descr="Afbeelding met groente&#10;&#10;Automatisch gegenereerde beschrijving">
            <a:extLst>
              <a:ext uri="{FF2B5EF4-FFF2-40B4-BE49-F238E27FC236}">
                <a16:creationId xmlns:a16="http://schemas.microsoft.com/office/drawing/2014/main" id="{EF2D5840-8B58-4E18-ADEC-06449FE30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5435" y="1965960"/>
            <a:ext cx="71818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747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Rectangle 76">
            <a:extLst>
              <a:ext uri="{FF2B5EF4-FFF2-40B4-BE49-F238E27FC236}">
                <a16:creationId xmlns:a16="http://schemas.microsoft.com/office/drawing/2014/main" id="{6A875D0D-3C9D-4DCD-B596-0CA5384D7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54" name="Rectangle 78">
            <a:extLst>
              <a:ext uri="{FF2B5EF4-FFF2-40B4-BE49-F238E27FC236}">
                <a16:creationId xmlns:a16="http://schemas.microsoft.com/office/drawing/2014/main" id="{5C5B5FA5-19AF-46C9-BEE5-FF4F509E2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55" name="Straight Connector 80">
            <a:extLst>
              <a:ext uri="{FF2B5EF4-FFF2-40B4-BE49-F238E27FC236}">
                <a16:creationId xmlns:a16="http://schemas.microsoft.com/office/drawing/2014/main" id="{2C162E4B-773B-41AA-BD90-3EE2C721E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6" name="Rectangle 82">
            <a:extLst>
              <a:ext uri="{FF2B5EF4-FFF2-40B4-BE49-F238E27FC236}">
                <a16:creationId xmlns:a16="http://schemas.microsoft.com/office/drawing/2014/main" id="{BE270F85-1BB9-45D6-9E0B-8B89BC762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057" name="Rectangle 84">
            <a:extLst>
              <a:ext uri="{FF2B5EF4-FFF2-40B4-BE49-F238E27FC236}">
                <a16:creationId xmlns:a16="http://schemas.microsoft.com/office/drawing/2014/main" id="{B77A55FF-D513-46F4-8F9E-5FE81EE44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46887"/>
            <a:ext cx="7314691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058" name="Straight Connector 86">
            <a:extLst>
              <a:ext uri="{FF2B5EF4-FFF2-40B4-BE49-F238E27FC236}">
                <a16:creationId xmlns:a16="http://schemas.microsoft.com/office/drawing/2014/main" id="{489096DA-96CA-4EB9-836F-040ED271D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3843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9" name="Rectangle 88">
            <a:extLst>
              <a:ext uri="{FF2B5EF4-FFF2-40B4-BE49-F238E27FC236}">
                <a16:creationId xmlns:a16="http://schemas.microsoft.com/office/drawing/2014/main" id="{6E22693D-C0AE-46EB-87A4-BA0D6156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3680" y="240031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3F6FE05-21CD-4628-81FD-3A9C63122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553" y="893398"/>
            <a:ext cx="6019601" cy="31872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6100" b="1" cap="all">
                <a:solidFill>
                  <a:srgbClr val="FFFFFF"/>
                </a:solidFill>
              </a:rPr>
              <a:t>Groothandel</a:t>
            </a:r>
          </a:p>
        </p:txBody>
      </p:sp>
      <p:pic>
        <p:nvPicPr>
          <p:cNvPr id="1032" name="Picture 8" descr="Bio Noord logo">
            <a:extLst>
              <a:ext uri="{FF2B5EF4-FFF2-40B4-BE49-F238E27FC236}">
                <a16:creationId xmlns:a16="http://schemas.microsoft.com/office/drawing/2014/main" id="{4C7E444E-9E73-4DD3-9495-A8556C044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694" y="1136103"/>
            <a:ext cx="3456156" cy="85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KO keurmerk">
            <a:extLst>
              <a:ext uri="{FF2B5EF4-FFF2-40B4-BE49-F238E27FC236}">
                <a16:creationId xmlns:a16="http://schemas.microsoft.com/office/drawing/2014/main" id="{5D488AED-EAAC-4B2F-BD2B-380B45A8A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0495" y="2578432"/>
            <a:ext cx="2878555" cy="171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ieuwe huisstijl | Udea | Verbindend in biologisch">
            <a:extLst>
              <a:ext uri="{FF2B5EF4-FFF2-40B4-BE49-F238E27FC236}">
                <a16:creationId xmlns:a16="http://schemas.microsoft.com/office/drawing/2014/main" id="{4AB0C9C3-4CB1-4CBF-81DD-228B1FF076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695" y="4696739"/>
            <a:ext cx="3456156" cy="119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937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036D0D5-3AA0-47FD-A83C-7A06CA2EE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78DE4B30-5B29-400C-BE2D-7B09F793C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852" y="283928"/>
            <a:ext cx="8947323" cy="633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779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 err="1">
                <a:solidFill>
                  <a:srgbClr val="FFFFFF"/>
                </a:solidFill>
              </a:rPr>
              <a:t>Wegen</a:t>
            </a:r>
            <a:endParaRPr lang="en-US" sz="5400" b="1" cap="all" dirty="0">
              <a:solidFill>
                <a:srgbClr val="FFFFFF"/>
              </a:solidFill>
            </a:endParaRPr>
          </a:p>
        </p:txBody>
      </p:sp>
      <p:pic>
        <p:nvPicPr>
          <p:cNvPr id="4" name="Afbeelding 3" descr="Afbeelding met tafel, persoon, binnen, voedsel&#10;&#10;Automatisch gegenereerde beschrijving">
            <a:extLst>
              <a:ext uri="{FF2B5EF4-FFF2-40B4-BE49-F238E27FC236}">
                <a16:creationId xmlns:a16="http://schemas.microsoft.com/office/drawing/2014/main" id="{28EFEFA6-097F-4202-92AA-ADE635879D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7" r="7723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213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4600" b="1" cap="all">
                <a:solidFill>
                  <a:srgbClr val="FFFFFF"/>
                </a:solidFill>
              </a:rPr>
              <a:t>Verdelen</a:t>
            </a:r>
          </a:p>
        </p:txBody>
      </p:sp>
      <p:pic>
        <p:nvPicPr>
          <p:cNvPr id="4" name="Afbeelding 3" descr="Afbeelding met persoon, binnen, voedsel, voorbereiden&#10;&#10;Automatisch gegenereerde beschrijving">
            <a:extLst>
              <a:ext uri="{FF2B5EF4-FFF2-40B4-BE49-F238E27FC236}">
                <a16:creationId xmlns:a16="http://schemas.microsoft.com/office/drawing/2014/main" id="{A8A58DF1-E481-4E2F-B1DD-874C94C7CD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6" r="13143" b="-2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97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>
                <a:solidFill>
                  <a:srgbClr val="FFFFFF"/>
                </a:solidFill>
              </a:rPr>
              <a:t>Afhaal-</a:t>
            </a:r>
            <a:br>
              <a:rPr lang="en-US" sz="5400" b="1" cap="all">
                <a:solidFill>
                  <a:srgbClr val="FFFFFF"/>
                </a:solidFill>
              </a:rPr>
            </a:br>
            <a:r>
              <a:rPr lang="en-US" sz="5400" b="1" cap="all">
                <a:solidFill>
                  <a:srgbClr val="FFFFFF"/>
                </a:solidFill>
              </a:rPr>
              <a:t>moment</a:t>
            </a:r>
          </a:p>
        </p:txBody>
      </p:sp>
      <p:pic>
        <p:nvPicPr>
          <p:cNvPr id="5" name="Afbeelding 4" descr="Afbeelding met gebouw, voedsel, fruit, tafel&#10;&#10;Automatisch gegenereerde beschrijving">
            <a:extLst>
              <a:ext uri="{FF2B5EF4-FFF2-40B4-BE49-F238E27FC236}">
                <a16:creationId xmlns:a16="http://schemas.microsoft.com/office/drawing/2014/main" id="{D900B9CE-E7FF-489A-8B61-87B48BA90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98" r="3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283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794593" y="857675"/>
            <a:ext cx="3950563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600" b="1" cap="all" dirty="0">
                <a:solidFill>
                  <a:srgbClr val="FFFFFF"/>
                </a:solidFill>
              </a:rPr>
              <a:t>Voedsel-</a:t>
            </a:r>
            <a:br>
              <a:rPr lang="en-US" sz="3600" b="1" cap="all" dirty="0">
                <a:solidFill>
                  <a:srgbClr val="FFFFFF"/>
                </a:solidFill>
              </a:rPr>
            </a:br>
            <a:r>
              <a:rPr lang="en-US" sz="3600" b="1" cap="all" dirty="0" err="1">
                <a:solidFill>
                  <a:srgbClr val="FFFFFF"/>
                </a:solidFill>
              </a:rPr>
              <a:t>gemeenschap</a:t>
            </a:r>
            <a:endParaRPr lang="en-US" sz="3600" b="1" cap="all" dirty="0">
              <a:solidFill>
                <a:srgbClr val="FFFFFF"/>
              </a:solidFill>
            </a:endParaRPr>
          </a:p>
        </p:txBody>
      </p:sp>
      <p:pic>
        <p:nvPicPr>
          <p:cNvPr id="4" name="Afbeelding 3" descr="Afbeelding met persoon, gebouw, mensen, zitten&#10;&#10;Automatisch gegenereerde beschrijving">
            <a:extLst>
              <a:ext uri="{FF2B5EF4-FFF2-40B4-BE49-F238E27FC236}">
                <a16:creationId xmlns:a16="http://schemas.microsoft.com/office/drawing/2014/main" id="{93A90291-BB38-497D-BEAB-53EF1C7E09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800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764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54B0FA-AE5D-4925-8170-8A303C35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999" y="1142260"/>
            <a:ext cx="10397971" cy="1356360"/>
          </a:xfrm>
        </p:spPr>
        <p:txBody>
          <a:bodyPr>
            <a:normAutofit/>
          </a:bodyPr>
          <a:lstStyle/>
          <a:p>
            <a:r>
              <a:rPr lang="nl-NL" dirty="0"/>
              <a:t>Hoe kan je beginnen?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71F7C4E-94CD-43AD-BA00-4FCFF4756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2621132"/>
            <a:ext cx="10744200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Startpakket aanvragen bij </a:t>
            </a:r>
          </a:p>
          <a:p>
            <a:pPr marL="45720" indent="0">
              <a:buNone/>
            </a:pPr>
            <a:r>
              <a:rPr kumimoji="0" lang="nl-NL" sz="4000" b="0" i="0" u="none" strike="noStrike" kern="1200" cap="none" spc="0" normalizeH="0" baseline="0" noProof="0" dirty="0">
                <a:ln>
                  <a:noFill/>
                </a:ln>
                <a:solidFill>
                  <a:srgbClr val="A6B727"/>
                </a:solidFill>
                <a:effectLst/>
                <a:uLnTx/>
                <a:uFillTx/>
                <a:latin typeface="Corbel" panose="020B0503020204020204"/>
                <a:ea typeface="+mj-ea"/>
                <a:cs typeface="+mj-cs"/>
              </a:rPr>
              <a:t>De Voedselwerkplaats</a:t>
            </a:r>
          </a:p>
          <a:p>
            <a:pPr marL="45720" indent="0">
              <a:buNone/>
            </a:pPr>
            <a:r>
              <a:rPr lang="nl-NL" sz="4000" dirty="0">
                <a:solidFill>
                  <a:srgbClr val="A6B727"/>
                </a:solidFill>
                <a:latin typeface="Corbel" panose="020B0503020204020204"/>
                <a:ea typeface="+mj-ea"/>
                <a:cs typeface="+mj-cs"/>
                <a:hlinkClick r:id="rId2"/>
              </a:rPr>
              <a:t>info@devoedselwerkplaats.nl</a:t>
            </a:r>
            <a:r>
              <a:rPr lang="nl-NL" sz="4000" dirty="0">
                <a:solidFill>
                  <a:srgbClr val="A6B727"/>
                </a:solidFill>
                <a:latin typeface="Corbel" panose="020B0503020204020204"/>
                <a:ea typeface="+mj-ea"/>
                <a:cs typeface="+mj-cs"/>
              </a:rPr>
              <a:t> </a:t>
            </a:r>
          </a:p>
          <a:p>
            <a:pPr marL="45720" indent="0">
              <a:buNone/>
            </a:pPr>
            <a:r>
              <a:rPr lang="nl-NL" sz="4000" dirty="0">
                <a:solidFill>
                  <a:srgbClr val="A6B727"/>
                </a:solidFill>
                <a:latin typeface="Corbel" panose="020B0503020204020204"/>
                <a:ea typeface="+mj-ea"/>
                <a:cs typeface="+mj-cs"/>
                <a:hlinkClick r:id="rId3"/>
              </a:rPr>
              <a:t>www.devoedselwerkplaats.nl</a:t>
            </a:r>
            <a:r>
              <a:rPr lang="nl-NL" sz="4000" dirty="0">
                <a:solidFill>
                  <a:srgbClr val="A6B727"/>
                </a:solidFill>
                <a:latin typeface="Corbel" panose="020B0503020204020204"/>
                <a:ea typeface="+mj-ea"/>
                <a:cs typeface="+mj-cs"/>
              </a:rPr>
              <a:t> 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9591438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110">
            <a:extLst>
              <a:ext uri="{FF2B5EF4-FFF2-40B4-BE49-F238E27FC236}">
                <a16:creationId xmlns:a16="http://schemas.microsoft.com/office/drawing/2014/main" id="{DB48365C-39E4-41C6-B96C-26408CCFA7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13" name="Rectangle 112">
            <a:extLst>
              <a:ext uri="{FF2B5EF4-FFF2-40B4-BE49-F238E27FC236}">
                <a16:creationId xmlns:a16="http://schemas.microsoft.com/office/drawing/2014/main" id="{86C03931-92CB-4E6A-822B-50DE06211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1562" y="246887"/>
            <a:ext cx="7314691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45D924A8-0CBC-4398-8B74-63D26D33B8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9397" y="4005950"/>
            <a:ext cx="531902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Rectangle 116">
            <a:extLst>
              <a:ext uri="{FF2B5EF4-FFF2-40B4-BE49-F238E27FC236}">
                <a16:creationId xmlns:a16="http://schemas.microsoft.com/office/drawing/2014/main" id="{25217770-871E-441F-AD70-16C1E0D56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69106" y="2116710"/>
            <a:ext cx="6019601" cy="3187208"/>
          </a:xfrm>
        </p:spPr>
        <p:txBody>
          <a:bodyPr>
            <a:normAutofit/>
          </a:bodyPr>
          <a:lstStyle/>
          <a:p>
            <a:r>
              <a:rPr lang="nl-NL" sz="2300" dirty="0"/>
              <a:t>info@devoedselwerkplaats.nl</a:t>
            </a:r>
            <a:br>
              <a:rPr lang="nl-NL" sz="2300" dirty="0"/>
            </a:br>
            <a:br>
              <a:rPr lang="nl-NL" sz="2300" dirty="0"/>
            </a:br>
            <a:r>
              <a:rPr lang="nl-NL" sz="2300" dirty="0"/>
              <a:t>www.Devoedselwerkplaats.nl</a:t>
            </a:r>
            <a:br>
              <a:rPr lang="nl-NL" sz="2300" dirty="0"/>
            </a:br>
            <a:r>
              <a:rPr lang="nl-NL" sz="2300" dirty="0"/>
              <a:t> </a:t>
            </a:r>
            <a:br>
              <a:rPr lang="nl-NL" sz="2300" dirty="0"/>
            </a:br>
            <a:br>
              <a:rPr lang="nl-NL" sz="2300" dirty="0"/>
            </a:br>
            <a:r>
              <a:rPr lang="nl-NL" sz="2300" dirty="0" err="1"/>
              <a:t>info@doarpswurk.frl</a:t>
            </a:r>
            <a:r>
              <a:rPr lang="nl-NL" sz="2300" dirty="0"/>
              <a:t>  </a:t>
            </a:r>
            <a:br>
              <a:rPr lang="nl-NL" sz="2300" dirty="0"/>
            </a:br>
            <a:br>
              <a:rPr lang="nl-NL" sz="2300" dirty="0"/>
            </a:br>
            <a:r>
              <a:rPr lang="nl-NL" sz="2300" dirty="0"/>
              <a:t>www.doarpswurk.frl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FA31D9BD-07E7-4FED-9A0B-DD9B6EC49B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0" y="728472"/>
            <a:ext cx="3443878" cy="2540508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3F450D6-4ADD-4996-A79D-C5304C2F9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24731" y="3589019"/>
            <a:ext cx="3443878" cy="2542032"/>
          </a:xfrm>
          <a:prstGeom prst="rect">
            <a:avLst/>
          </a:prstGeom>
          <a:solidFill>
            <a:srgbClr val="FFFFFF"/>
          </a:solidFill>
          <a:ln w="1270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D14ADC8-89A3-49A7-8C25-AE2C18B14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219" y="1405661"/>
            <a:ext cx="3035808" cy="1024585"/>
          </a:xfrm>
          <a:prstGeom prst="rect">
            <a:avLst/>
          </a:prstGeom>
        </p:spPr>
      </p:pic>
      <p:pic>
        <p:nvPicPr>
          <p:cNvPr id="11" name="Afbeelding 10" descr="Afbeelding met tekst, illustratie&#10;&#10;Automatisch gegenereerde beschrijving">
            <a:extLst>
              <a:ext uri="{FF2B5EF4-FFF2-40B4-BE49-F238E27FC236}">
                <a16:creationId xmlns:a16="http://schemas.microsoft.com/office/drawing/2014/main" id="{79D82E4D-1CC3-4A18-AE8A-8A7CD4992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766" y="4507123"/>
            <a:ext cx="3035808" cy="70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22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759208-E065-46FB-AEC6-2ED597AD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46" y="2465476"/>
            <a:ext cx="5251449" cy="17723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462A4F05-203C-4DF5-95E9-2E0C57AB1F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306" y="1156447"/>
            <a:ext cx="4413533" cy="428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908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3FE6F10-B3AD-4403-94CA-F511552869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364D6A39-A4F7-4B00-9F42-3BC67177D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13553ADF-88A1-4645-B819-890CA3DF7D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B5D0D97D-7911-4A25-88E2-4D81FD4AB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0BFD16-B06C-48C1-BB5D-B7FE89FF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 dirty="0" err="1">
                <a:solidFill>
                  <a:srgbClr val="FFFFFF"/>
                </a:solidFill>
              </a:rPr>
              <a:t>Dorps</a:t>
            </a:r>
            <a:r>
              <a:rPr lang="en-US" sz="5400" b="1" cap="all" dirty="0">
                <a:solidFill>
                  <a:srgbClr val="FFFFFF"/>
                </a:solidFill>
              </a:rPr>
              <a:t> </a:t>
            </a:r>
            <a:r>
              <a:rPr lang="en-US" sz="5400" b="1" cap="all" dirty="0" err="1">
                <a:solidFill>
                  <a:srgbClr val="FFFFFF"/>
                </a:solidFill>
              </a:rPr>
              <a:t>tuin</a:t>
            </a:r>
            <a:endParaRPr lang="en-US" sz="5400" b="1" cap="all" dirty="0">
              <a:solidFill>
                <a:srgbClr val="FFFFFF"/>
              </a:solidFill>
            </a:endParaRPr>
          </a:p>
        </p:txBody>
      </p:sp>
      <p:pic>
        <p:nvPicPr>
          <p:cNvPr id="4" name="Afbeelding 3" descr="Afbeelding met gras, buiten, groen, veld&#10;&#10;Automatisch gegenereerde beschrijving">
            <a:extLst>
              <a:ext uri="{FF2B5EF4-FFF2-40B4-BE49-F238E27FC236}">
                <a16:creationId xmlns:a16="http://schemas.microsoft.com/office/drawing/2014/main" id="{7735B947-EA31-4888-BC52-C2D4C022C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2" r="5498" b="3"/>
          <a:stretch/>
        </p:blipFill>
        <p:spPr>
          <a:xfrm>
            <a:off x="872064" y="857675"/>
            <a:ext cx="6045576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8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0BFD16-B06C-48C1-BB5D-B7FE89FF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>
                <a:solidFill>
                  <a:srgbClr val="FFFFFF"/>
                </a:solidFill>
              </a:rPr>
              <a:t>Dorps</a:t>
            </a:r>
            <a:r>
              <a:rPr lang="en-US" sz="5400" b="1" cap="all" dirty="0">
                <a:solidFill>
                  <a:srgbClr val="FFFFFF"/>
                </a:solidFill>
              </a:rPr>
              <a:t> </a:t>
            </a:r>
            <a:r>
              <a:rPr lang="en-US" sz="5400" b="1" cap="all">
                <a:solidFill>
                  <a:srgbClr val="FFFFFF"/>
                </a:solidFill>
              </a:rPr>
              <a:t>tuin</a:t>
            </a:r>
            <a:endParaRPr lang="en-US" sz="5400" b="1" cap="all" dirty="0">
              <a:solidFill>
                <a:srgbClr val="FFFFFF"/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480325-7023-4FED-9425-B55FE1497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930" y="857675"/>
            <a:ext cx="5925843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38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00BFD16-B06C-48C1-BB5D-B7FE89FF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5400" b="1" cap="all">
                <a:solidFill>
                  <a:srgbClr val="FFFFFF"/>
                </a:solidFill>
              </a:rPr>
              <a:t>Dorps</a:t>
            </a:r>
            <a:r>
              <a:rPr lang="en-US" sz="5400" b="1" cap="all" dirty="0">
                <a:solidFill>
                  <a:srgbClr val="FFFFFF"/>
                </a:solidFill>
              </a:rPr>
              <a:t> </a:t>
            </a:r>
            <a:r>
              <a:rPr lang="en-US" sz="5400" b="1" cap="all">
                <a:solidFill>
                  <a:srgbClr val="FFFFFF"/>
                </a:solidFill>
              </a:rPr>
              <a:t>tuin</a:t>
            </a:r>
            <a:endParaRPr lang="en-US" sz="5400" b="1" cap="all" dirty="0">
              <a:solidFill>
                <a:srgbClr val="FFFFFF"/>
              </a:solidFill>
            </a:endParaRPr>
          </a:p>
        </p:txBody>
      </p:sp>
      <p:pic>
        <p:nvPicPr>
          <p:cNvPr id="5" name="Afbeelding 4" descr="Afbeelding met boom, gras, buiten, persoon&#10;&#10;Automatisch gegenereerde beschrijving">
            <a:extLst>
              <a:ext uri="{FF2B5EF4-FFF2-40B4-BE49-F238E27FC236}">
                <a16:creationId xmlns:a16="http://schemas.microsoft.com/office/drawing/2014/main" id="{843802E5-9279-4814-880A-D5D03ECE6C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82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5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" name="Rectangle 27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2" name="Straight Connector 29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31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4" name="Rectangle 33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5" name="Straight Connector 35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37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95138" y="857675"/>
            <a:ext cx="3113366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>
                <a:solidFill>
                  <a:srgbClr val="FFFFFF"/>
                </a:solidFill>
              </a:rPr>
              <a:t>Cursus voor dorpstuinen</a:t>
            </a:r>
          </a:p>
        </p:txBody>
      </p:sp>
      <p:pic>
        <p:nvPicPr>
          <p:cNvPr id="12" name="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7D2F78B8-8761-4664-B39A-C965BF58A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4" y="1727691"/>
            <a:ext cx="6045576" cy="340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39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79CBD3C9-4E66-426D-948E-7CF477810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DB95FCF-AD96-482F-9FB8-CD95725E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64EEEC00-AD80-4734-BEE6-04CBDEC830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2ED84DD6-8A68-4994-8094-8DDBE89BF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2100" cy="6377939"/>
          </a:xfrm>
          <a:prstGeom prst="rect">
            <a:avLst/>
          </a:prstGeom>
          <a:solidFill>
            <a:schemeClr val="bg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76049D7-366E-4AC9-B689-460CC28F8E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2944" y="246887"/>
            <a:ext cx="4397755" cy="6377939"/>
          </a:xfrm>
          <a:prstGeom prst="rect">
            <a:avLst/>
          </a:prstGeom>
          <a:solidFill>
            <a:srgbClr val="A6B727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BC9E91F8-C4AE-4EB0-8B76-FF3F3FC718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370284" y="4405863"/>
            <a:ext cx="2763075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4AD45A04-4150-4943-BB06-EEEDDD73B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36609" y="857675"/>
            <a:ext cx="3230423" cy="362284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85000"/>
              </a:lnSpc>
            </a:pPr>
            <a:r>
              <a:rPr lang="en-US" sz="3000" b="1" cap="all" dirty="0" err="1">
                <a:solidFill>
                  <a:srgbClr val="FFFFFF"/>
                </a:solidFill>
              </a:rPr>
              <a:t>Thema</a:t>
            </a:r>
            <a:r>
              <a:rPr lang="en-US" sz="3000" b="1" cap="all" dirty="0">
                <a:solidFill>
                  <a:srgbClr val="FFFFFF"/>
                </a:solidFill>
              </a:rPr>
              <a:t> </a:t>
            </a:r>
            <a:r>
              <a:rPr lang="en-US" sz="3000" b="1" cap="all" dirty="0" err="1">
                <a:solidFill>
                  <a:srgbClr val="FFFFFF"/>
                </a:solidFill>
              </a:rPr>
              <a:t>bijeen-komsten</a:t>
            </a:r>
            <a:r>
              <a:rPr lang="en-US" sz="3000" b="1" cap="all" dirty="0">
                <a:solidFill>
                  <a:srgbClr val="FFFFFF"/>
                </a:solidFill>
              </a:rPr>
              <a:t> </a:t>
            </a:r>
            <a:r>
              <a:rPr lang="en-US" sz="3000" b="1" cap="all" dirty="0" err="1">
                <a:solidFill>
                  <a:srgbClr val="FFFFFF"/>
                </a:solidFill>
              </a:rPr>
              <a:t>voor</a:t>
            </a:r>
            <a:r>
              <a:rPr lang="en-US" sz="3000" b="1" cap="all" dirty="0">
                <a:solidFill>
                  <a:srgbClr val="FFFFFF"/>
                </a:solidFill>
              </a:rPr>
              <a:t> </a:t>
            </a:r>
            <a:r>
              <a:rPr lang="en-US" sz="3000" b="1" cap="all" dirty="0" err="1">
                <a:solidFill>
                  <a:srgbClr val="FFFFFF"/>
                </a:solidFill>
              </a:rPr>
              <a:t>dorpstuinders</a:t>
            </a:r>
            <a:endParaRPr lang="en-US" sz="3000" b="1" cap="all" dirty="0">
              <a:solidFill>
                <a:srgbClr val="FFFFFF"/>
              </a:solidFill>
            </a:endParaRPr>
          </a:p>
        </p:txBody>
      </p:sp>
      <p:pic>
        <p:nvPicPr>
          <p:cNvPr id="7" name="Afbeelding 6" descr="Afbeelding met persoon, gras, hond, buiten&#10;&#10;Automatisch gegenereerde beschrijving">
            <a:extLst>
              <a:ext uri="{FF2B5EF4-FFF2-40B4-BE49-F238E27FC236}">
                <a16:creationId xmlns:a16="http://schemas.microsoft.com/office/drawing/2014/main" id="{B5130208-A114-480C-B45C-A59F99229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517" y="857675"/>
            <a:ext cx="5140669" cy="514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4605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E659D223-F510-42C1-9DF1-124640526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9EB2D573-90C6-4223-BDB0-20D4FD97D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 useBgFill="1">
        <p:nvSpPr>
          <p:cNvPr id="90" name="Rectangle 89">
            <a:extLst>
              <a:ext uri="{FF2B5EF4-FFF2-40B4-BE49-F238E27FC236}">
                <a16:creationId xmlns:a16="http://schemas.microsoft.com/office/drawing/2014/main" id="{D5B834C4-13F9-494E-82A6-7B5256416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F19318D1-076E-4507-9978-850C650698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156447"/>
            <a:ext cx="0" cy="44285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fbeelding 4">
            <a:extLst>
              <a:ext uri="{FF2B5EF4-FFF2-40B4-BE49-F238E27FC236}">
                <a16:creationId xmlns:a16="http://schemas.microsoft.com/office/drawing/2014/main" id="{2A759208-E065-46FB-AEC6-2ED597ADB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46" y="2465476"/>
            <a:ext cx="5251449" cy="177236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19781AA-4EE6-4C7C-86BC-C2DA830A0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200" y="1474748"/>
            <a:ext cx="4428481" cy="39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66370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68540714269F34B81DFF31ED2B4C09B" ma:contentTypeVersion="9" ma:contentTypeDescription="Een nieuw document maken." ma:contentTypeScope="" ma:versionID="f66ef66e56e4f47af56e46b81c391351">
  <xsd:schema xmlns:xsd="http://www.w3.org/2001/XMLSchema" xmlns:xs="http://www.w3.org/2001/XMLSchema" xmlns:p="http://schemas.microsoft.com/office/2006/metadata/properties" xmlns:ns2="057f0819-9b28-43ba-af15-8877b5e76635" targetNamespace="http://schemas.microsoft.com/office/2006/metadata/properties" ma:root="true" ma:fieldsID="c5d416a736ea88fe7d2f542b50c63a06" ns2:_="">
    <xsd:import namespace="057f0819-9b28-43ba-af15-8877b5e7663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7f0819-9b28-43ba-af15-8877b5e766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2FE6044-2BA0-4107-A93B-DB5E5C9545A9}"/>
</file>

<file path=customXml/itemProps2.xml><?xml version="1.0" encoding="utf-8"?>
<ds:datastoreItem xmlns:ds="http://schemas.openxmlformats.org/officeDocument/2006/customXml" ds:itemID="{AC788983-30FB-4B2A-9FF9-EEAD9D74DF15}"/>
</file>

<file path=customXml/itemProps3.xml><?xml version="1.0" encoding="utf-8"?>
<ds:datastoreItem xmlns:ds="http://schemas.openxmlformats.org/officeDocument/2006/customXml" ds:itemID="{BD672B01-03F8-457C-BE35-294D70EBEFC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146</Words>
  <Application>Microsoft Office PowerPoint</Application>
  <PresentationFormat>Breedbeeld</PresentationFormat>
  <Paragraphs>36</Paragraphs>
  <Slides>28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Arial</vt:lpstr>
      <vt:lpstr>Calibri</vt:lpstr>
      <vt:lpstr>Corbel</vt:lpstr>
      <vt:lpstr>Basis</vt:lpstr>
      <vt:lpstr>De voedselwerkplaats   Doarpswurk </vt:lpstr>
      <vt:lpstr>PowerPoint-presentatie</vt:lpstr>
      <vt:lpstr>PowerPoint-presentatie</vt:lpstr>
      <vt:lpstr>Dorps tuin</vt:lpstr>
      <vt:lpstr>Dorps tuin</vt:lpstr>
      <vt:lpstr>Dorps tuin</vt:lpstr>
      <vt:lpstr>Cursus voor dorpstuinen</vt:lpstr>
      <vt:lpstr>Thema bijeen-komsten voor dorpstuinders</vt:lpstr>
      <vt:lpstr>PowerPoint-presentatie</vt:lpstr>
      <vt:lpstr>een voedselgemeenschap</vt:lpstr>
      <vt:lpstr>  enquête voedselquiz Kookclub recepten app</vt:lpstr>
      <vt:lpstr>Handleiding voor een dorpendiner</vt:lpstr>
      <vt:lpstr>PowerPoint-presentatie</vt:lpstr>
      <vt:lpstr>PowerPoint-presentatie</vt:lpstr>
      <vt:lpstr>Local food works</vt:lpstr>
      <vt:lpstr>Project Dorpswinkel 2.0  Mede mogelijk gemaakt door:  Leader nw friesland stichting doen</vt:lpstr>
      <vt:lpstr>Local Food Works</vt:lpstr>
      <vt:lpstr>PowerPoint-presentatie</vt:lpstr>
      <vt:lpstr>Lokale Leveranciers</vt:lpstr>
      <vt:lpstr>Lokale leveranciers</vt:lpstr>
      <vt:lpstr>Groothandel</vt:lpstr>
      <vt:lpstr>PowerPoint-presentatie</vt:lpstr>
      <vt:lpstr>Wegen</vt:lpstr>
      <vt:lpstr>Verdelen</vt:lpstr>
      <vt:lpstr>Afhaal- moment</vt:lpstr>
      <vt:lpstr>Voedsel- gemeenschap</vt:lpstr>
      <vt:lpstr>Hoe kan je beginnen? </vt:lpstr>
      <vt:lpstr>info@devoedselwerkplaats.nl  www.Devoedselwerkplaats.nl    info@doarpswurk.frl    www.doarpswurk.frl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netwerk duurzame dorpen   De voedselwerkplaats   CSA Netwerk </dc:title>
  <dc:creator>Bregje Hamelynck</dc:creator>
  <cp:lastModifiedBy>Bregje Hamelynck</cp:lastModifiedBy>
  <cp:revision>4</cp:revision>
  <dcterms:created xsi:type="dcterms:W3CDTF">2020-12-08T17:02:10Z</dcterms:created>
  <dcterms:modified xsi:type="dcterms:W3CDTF">2022-05-12T14:32:44Z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0x010100268540714269F34B81DFF31ED2B4C09B</vt:lpwstr>
  </property>
</Properties>
</file>